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9753600" cy="7315200"/>
  <p:notesSz cx="6858000" cy="9144000"/>
  <p:embeddedFontLst>
    <p:embeddedFont>
      <p:font typeface="Noto Sans Bold Italics" charset="1" panose="020B0802040504090204"/>
      <p:regular r:id="rId19"/>
    </p:embeddedFont>
    <p:embeddedFont>
      <p:font typeface="Lato Bold" charset="1" panose="020F0502020204030203"/>
      <p:regular r:id="rId20"/>
    </p:embeddedFont>
    <p:embeddedFont>
      <p:font typeface="Bukhari Script" charset="1" panose="000005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0.jpeg" Type="http://schemas.openxmlformats.org/officeDocument/2006/relationships/image"/><Relationship Id="rId4" Target="../media/VAGamMp544I.mp4" Type="http://schemas.openxmlformats.org/officeDocument/2006/relationships/video"/><Relationship Id="rId5" Target="../media/VAGamMp544I.mp4" Type="http://schemas.microsoft.com/office/2007/relationships/media"/></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0.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0" t="0" r="0" b="0"/>
            </a:stretch>
          </a:blipFill>
        </p:spPr>
      </p:sp>
      <p:sp>
        <p:nvSpPr>
          <p:cNvPr name="AutoShape 3" id="3"/>
          <p:cNvSpPr/>
          <p:nvPr/>
        </p:nvSpPr>
        <p:spPr>
          <a:xfrm>
            <a:off x="3721079" y="4882825"/>
            <a:ext cx="1228462" cy="0"/>
          </a:xfrm>
          <a:prstGeom prst="line">
            <a:avLst/>
          </a:prstGeom>
          <a:ln cap="flat" w="38100">
            <a:solidFill>
              <a:srgbClr val="000000"/>
            </a:solidFill>
            <a:prstDash val="solid"/>
            <a:headEnd type="none" len="sm" w="sm"/>
            <a:tailEnd type="arrow" len="sm" w="med"/>
          </a:ln>
        </p:spPr>
      </p:sp>
      <p:sp>
        <p:nvSpPr>
          <p:cNvPr name="Freeform 4" id="4"/>
          <p:cNvSpPr/>
          <p:nvPr/>
        </p:nvSpPr>
        <p:spPr>
          <a:xfrm flipH="false" flipV="false" rot="0">
            <a:off x="438501" y="3009905"/>
            <a:ext cx="3282578" cy="3573775"/>
          </a:xfrm>
          <a:custGeom>
            <a:avLst/>
            <a:gdLst/>
            <a:ahLst/>
            <a:cxnLst/>
            <a:rect r="r" b="b" t="t" l="l"/>
            <a:pathLst>
              <a:path h="3573775" w="3282578">
                <a:moveTo>
                  <a:pt x="0" y="0"/>
                </a:moveTo>
                <a:lnTo>
                  <a:pt x="3282578" y="0"/>
                </a:lnTo>
                <a:lnTo>
                  <a:pt x="3282578" y="3573775"/>
                </a:lnTo>
                <a:lnTo>
                  <a:pt x="0" y="3573775"/>
                </a:lnTo>
                <a:lnTo>
                  <a:pt x="0" y="0"/>
                </a:lnTo>
                <a:close/>
              </a:path>
            </a:pathLst>
          </a:custGeom>
          <a:blipFill>
            <a:blip r:embed="rId3"/>
            <a:stretch>
              <a:fillRect l="0" t="0" r="0" b="0"/>
            </a:stretch>
          </a:blipFill>
        </p:spPr>
      </p:sp>
      <p:sp>
        <p:nvSpPr>
          <p:cNvPr name="Freeform 5" id="5"/>
          <p:cNvSpPr/>
          <p:nvPr/>
        </p:nvSpPr>
        <p:spPr>
          <a:xfrm flipH="false" flipV="false" rot="0">
            <a:off x="5096051" y="3752933"/>
            <a:ext cx="4523507" cy="2709178"/>
          </a:xfrm>
          <a:custGeom>
            <a:avLst/>
            <a:gdLst/>
            <a:ahLst/>
            <a:cxnLst/>
            <a:rect r="r" b="b" t="t" l="l"/>
            <a:pathLst>
              <a:path h="2709178" w="4523507">
                <a:moveTo>
                  <a:pt x="0" y="0"/>
                </a:moveTo>
                <a:lnTo>
                  <a:pt x="4523507" y="0"/>
                </a:lnTo>
                <a:lnTo>
                  <a:pt x="4523507" y="2709178"/>
                </a:lnTo>
                <a:lnTo>
                  <a:pt x="0" y="2709178"/>
                </a:lnTo>
                <a:lnTo>
                  <a:pt x="0" y="0"/>
                </a:lnTo>
                <a:close/>
              </a:path>
            </a:pathLst>
          </a:custGeom>
          <a:blipFill>
            <a:blip r:embed="rId4"/>
            <a:stretch>
              <a:fillRect l="0" t="0" r="0" b="0"/>
            </a:stretch>
          </a:blipFill>
        </p:spPr>
      </p:sp>
      <p:sp>
        <p:nvSpPr>
          <p:cNvPr name="TextBox 6" id="6"/>
          <p:cNvSpPr txBox="true"/>
          <p:nvPr/>
        </p:nvSpPr>
        <p:spPr>
          <a:xfrm rot="0">
            <a:off x="7416649" y="6961932"/>
            <a:ext cx="2011680" cy="307552"/>
          </a:xfrm>
          <a:prstGeom prst="rect">
            <a:avLst/>
          </a:prstGeom>
        </p:spPr>
        <p:txBody>
          <a:bodyPr anchor="t" rtlCol="false" tIns="0" lIns="0" bIns="0" rIns="0">
            <a:spAutoFit/>
          </a:bodyPr>
          <a:lstStyle/>
          <a:p>
            <a:pPr algn="r">
              <a:lnSpc>
                <a:spcPts val="1535"/>
              </a:lnSpc>
            </a:pPr>
            <a:r>
              <a:rPr lang="en-US" sz="1279" b="true">
                <a:solidFill>
                  <a:srgbClr val="FFFFFF"/>
                </a:solidFill>
                <a:latin typeface="Lato Bold"/>
                <a:ea typeface="Lato Bold"/>
                <a:cs typeface="Lato Bold"/>
                <a:sym typeface="Lato Bold"/>
              </a:rPr>
              <a:t>5</a:t>
            </a:r>
          </a:p>
        </p:txBody>
      </p:sp>
      <p:sp>
        <p:nvSpPr>
          <p:cNvPr name="TextBox 7" id="7"/>
          <p:cNvSpPr txBox="true"/>
          <p:nvPr/>
        </p:nvSpPr>
        <p:spPr>
          <a:xfrm rot="0">
            <a:off x="279525" y="129481"/>
            <a:ext cx="9340033" cy="466725"/>
          </a:xfrm>
          <a:prstGeom prst="rect">
            <a:avLst/>
          </a:prstGeom>
        </p:spPr>
        <p:txBody>
          <a:bodyPr anchor="t" rtlCol="false" tIns="0" lIns="0" bIns="0" rIns="0">
            <a:spAutoFit/>
          </a:bodyPr>
          <a:lstStyle/>
          <a:p>
            <a:pPr algn="l">
              <a:lnSpc>
                <a:spcPts val="3600"/>
              </a:lnSpc>
              <a:spcBef>
                <a:spcPct val="0"/>
              </a:spcBef>
            </a:pPr>
            <a:r>
              <a:rPr lang="en-US" b="true" sz="3000">
                <a:solidFill>
                  <a:srgbClr val="FFFFFF"/>
                </a:solidFill>
                <a:latin typeface="Lato Bold"/>
                <a:ea typeface="Lato Bold"/>
                <a:cs typeface="Lato Bold"/>
                <a:sym typeface="Lato Bold"/>
              </a:rPr>
              <a:t>Phần 5:  Kĩ thuật OOP áp dụng trong Project</a:t>
            </a:r>
          </a:p>
        </p:txBody>
      </p:sp>
      <p:sp>
        <p:nvSpPr>
          <p:cNvPr name="TextBox 8" id="8"/>
          <p:cNvSpPr txBox="true"/>
          <p:nvPr/>
        </p:nvSpPr>
        <p:spPr>
          <a:xfrm rot="0">
            <a:off x="279525" y="1295571"/>
            <a:ext cx="2453164" cy="219075"/>
          </a:xfrm>
          <a:prstGeom prst="rect">
            <a:avLst/>
          </a:prstGeom>
        </p:spPr>
        <p:txBody>
          <a:bodyPr anchor="t" rtlCol="false" tIns="0" lIns="0" bIns="0" rIns="0">
            <a:spAutoFit/>
          </a:bodyPr>
          <a:lstStyle/>
          <a:p>
            <a:pPr algn="ctr">
              <a:lnSpc>
                <a:spcPts val="1775"/>
              </a:lnSpc>
              <a:spcBef>
                <a:spcPct val="0"/>
              </a:spcBef>
            </a:pPr>
            <a:r>
              <a:rPr lang="en-US" b="true" sz="1479">
                <a:solidFill>
                  <a:srgbClr val="000000"/>
                </a:solidFill>
                <a:latin typeface="Lato Bold"/>
                <a:ea typeface="Lato Bold"/>
                <a:cs typeface="Lato Bold"/>
                <a:sym typeface="Lato Bold"/>
              </a:rPr>
              <a:t>5.3. Đa hình (Polymorphism): </a:t>
            </a:r>
          </a:p>
        </p:txBody>
      </p:sp>
      <p:sp>
        <p:nvSpPr>
          <p:cNvPr name="TextBox 9" id="9"/>
          <p:cNvSpPr txBox="true"/>
          <p:nvPr/>
        </p:nvSpPr>
        <p:spPr>
          <a:xfrm rot="0">
            <a:off x="438501" y="1597228"/>
            <a:ext cx="9315099" cy="1273149"/>
          </a:xfrm>
          <a:prstGeom prst="rect">
            <a:avLst/>
          </a:prstGeom>
        </p:spPr>
        <p:txBody>
          <a:bodyPr anchor="t" rtlCol="false" tIns="0" lIns="0" bIns="0" rIns="0">
            <a:spAutoFit/>
          </a:bodyPr>
          <a:lstStyle/>
          <a:p>
            <a:pPr algn="l" marL="276353" indent="-138176" lvl="1">
              <a:lnSpc>
                <a:spcPts val="2611"/>
              </a:lnSpc>
              <a:buFont typeface="Arial"/>
              <a:buChar char="•"/>
            </a:pPr>
            <a:r>
              <a:rPr lang="en-US" b="true" sz="1280">
                <a:solidFill>
                  <a:srgbClr val="000000"/>
                </a:solidFill>
                <a:latin typeface="Lato Bold"/>
                <a:ea typeface="Lato Bold"/>
                <a:cs typeface="Lato Bold"/>
                <a:sym typeface="Lato Bold"/>
              </a:rPr>
              <a:t>Thay đổi hành vi đối tượng: Đa hình được thể hiện khi người dùng chọn thuật toán sắp xếp. Các đối tượng thuật toán sẽ sử dụng phương thức start() để thực hiện thuật toán, nhưng hành vi sẽ khác nhau tùy thuộc vào thuật toán chọn. </a:t>
            </a:r>
          </a:p>
          <a:p>
            <a:pPr algn="l" marL="276353" indent="-138176" lvl="1">
              <a:lnSpc>
                <a:spcPts val="2611"/>
              </a:lnSpc>
              <a:buFont typeface="Arial"/>
              <a:buChar char="•"/>
            </a:pPr>
            <a:r>
              <a:rPr lang="en-US" b="true" sz="1280">
                <a:solidFill>
                  <a:srgbClr val="000000"/>
                </a:solidFill>
                <a:latin typeface="Lato Bold"/>
                <a:ea typeface="Lato Bold"/>
                <a:cs typeface="Lato Bold"/>
                <a:sym typeface="Lato Bold"/>
              </a:rPr>
              <a:t>Đa hình trong GUI:Các đối tượng thuật toán có hành vi khác nhau khi gọi phương thức start(), giúp tăng tính linh hoạt và không cần thay đổi mã trong giao diện người dùng.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0" t="0" r="0" b="0"/>
            </a:stretch>
          </a:blipFill>
        </p:spPr>
      </p:sp>
      <p:sp>
        <p:nvSpPr>
          <p:cNvPr name="Freeform 3" id="3"/>
          <p:cNvSpPr/>
          <p:nvPr/>
        </p:nvSpPr>
        <p:spPr>
          <a:xfrm flipH="false" flipV="false" rot="0">
            <a:off x="2296828" y="3055257"/>
            <a:ext cx="4804680" cy="3438412"/>
          </a:xfrm>
          <a:custGeom>
            <a:avLst/>
            <a:gdLst/>
            <a:ahLst/>
            <a:cxnLst/>
            <a:rect r="r" b="b" t="t" l="l"/>
            <a:pathLst>
              <a:path h="3438412" w="4804680">
                <a:moveTo>
                  <a:pt x="0" y="0"/>
                </a:moveTo>
                <a:lnTo>
                  <a:pt x="4804680" y="0"/>
                </a:lnTo>
                <a:lnTo>
                  <a:pt x="4804680" y="3438413"/>
                </a:lnTo>
                <a:lnTo>
                  <a:pt x="0" y="3438413"/>
                </a:lnTo>
                <a:lnTo>
                  <a:pt x="0" y="0"/>
                </a:lnTo>
                <a:close/>
              </a:path>
            </a:pathLst>
          </a:custGeom>
          <a:blipFill>
            <a:blip r:embed="rId3"/>
            <a:stretch>
              <a:fillRect l="0" t="-5540" r="0" b="0"/>
            </a:stretch>
          </a:blipFill>
        </p:spPr>
      </p:sp>
      <p:sp>
        <p:nvSpPr>
          <p:cNvPr name="TextBox 4" id="4"/>
          <p:cNvSpPr txBox="true"/>
          <p:nvPr/>
        </p:nvSpPr>
        <p:spPr>
          <a:xfrm rot="0">
            <a:off x="7416649" y="6961932"/>
            <a:ext cx="2011680" cy="307552"/>
          </a:xfrm>
          <a:prstGeom prst="rect">
            <a:avLst/>
          </a:prstGeom>
        </p:spPr>
        <p:txBody>
          <a:bodyPr anchor="t" rtlCol="false" tIns="0" lIns="0" bIns="0" rIns="0">
            <a:spAutoFit/>
          </a:bodyPr>
          <a:lstStyle/>
          <a:p>
            <a:pPr algn="r">
              <a:lnSpc>
                <a:spcPts val="1535"/>
              </a:lnSpc>
            </a:pPr>
            <a:r>
              <a:rPr lang="en-US" sz="1279" b="true">
                <a:solidFill>
                  <a:srgbClr val="FFFFFF"/>
                </a:solidFill>
                <a:latin typeface="Lato Bold"/>
                <a:ea typeface="Lato Bold"/>
                <a:cs typeface="Lato Bold"/>
                <a:sym typeface="Lato Bold"/>
              </a:rPr>
              <a:t>5</a:t>
            </a:r>
          </a:p>
        </p:txBody>
      </p:sp>
      <p:sp>
        <p:nvSpPr>
          <p:cNvPr name="TextBox 5" id="5"/>
          <p:cNvSpPr txBox="true"/>
          <p:nvPr/>
        </p:nvSpPr>
        <p:spPr>
          <a:xfrm rot="0">
            <a:off x="279525" y="129481"/>
            <a:ext cx="9340033" cy="466725"/>
          </a:xfrm>
          <a:prstGeom prst="rect">
            <a:avLst/>
          </a:prstGeom>
        </p:spPr>
        <p:txBody>
          <a:bodyPr anchor="t" rtlCol="false" tIns="0" lIns="0" bIns="0" rIns="0">
            <a:spAutoFit/>
          </a:bodyPr>
          <a:lstStyle/>
          <a:p>
            <a:pPr algn="l">
              <a:lnSpc>
                <a:spcPts val="3600"/>
              </a:lnSpc>
              <a:spcBef>
                <a:spcPct val="0"/>
              </a:spcBef>
            </a:pPr>
            <a:r>
              <a:rPr lang="en-US" b="true" sz="3000">
                <a:solidFill>
                  <a:srgbClr val="FFFFFF"/>
                </a:solidFill>
                <a:latin typeface="Lato Bold"/>
                <a:ea typeface="Lato Bold"/>
                <a:cs typeface="Lato Bold"/>
                <a:sym typeface="Lato Bold"/>
              </a:rPr>
              <a:t>Phần 5:  Kĩ thuật OOP áp dụng trong Project</a:t>
            </a:r>
          </a:p>
        </p:txBody>
      </p:sp>
      <p:sp>
        <p:nvSpPr>
          <p:cNvPr name="TextBox 6" id="6"/>
          <p:cNvSpPr txBox="true"/>
          <p:nvPr/>
        </p:nvSpPr>
        <p:spPr>
          <a:xfrm rot="0">
            <a:off x="255534" y="1295571"/>
            <a:ext cx="2501146" cy="219075"/>
          </a:xfrm>
          <a:prstGeom prst="rect">
            <a:avLst/>
          </a:prstGeom>
        </p:spPr>
        <p:txBody>
          <a:bodyPr anchor="t" rtlCol="false" tIns="0" lIns="0" bIns="0" rIns="0">
            <a:spAutoFit/>
          </a:bodyPr>
          <a:lstStyle/>
          <a:p>
            <a:pPr algn="ctr">
              <a:lnSpc>
                <a:spcPts val="1775"/>
              </a:lnSpc>
              <a:spcBef>
                <a:spcPct val="0"/>
              </a:spcBef>
            </a:pPr>
            <a:r>
              <a:rPr lang="en-US" b="true" sz="1479">
                <a:solidFill>
                  <a:srgbClr val="000000"/>
                </a:solidFill>
                <a:latin typeface="Lato Bold"/>
                <a:ea typeface="Lato Bold"/>
                <a:cs typeface="Lato Bold"/>
                <a:sym typeface="Lato Bold"/>
              </a:rPr>
              <a:t>5.4.Trừu tượng (Abstraction): </a:t>
            </a:r>
          </a:p>
        </p:txBody>
      </p:sp>
      <p:sp>
        <p:nvSpPr>
          <p:cNvPr name="TextBox 7" id="7"/>
          <p:cNvSpPr txBox="true"/>
          <p:nvPr/>
        </p:nvSpPr>
        <p:spPr>
          <a:xfrm rot="0">
            <a:off x="438501" y="1591608"/>
            <a:ext cx="9022080" cy="1273149"/>
          </a:xfrm>
          <a:prstGeom prst="rect">
            <a:avLst/>
          </a:prstGeom>
        </p:spPr>
        <p:txBody>
          <a:bodyPr anchor="t" rtlCol="false" tIns="0" lIns="0" bIns="0" rIns="0">
            <a:spAutoFit/>
          </a:bodyPr>
          <a:lstStyle/>
          <a:p>
            <a:pPr algn="l" marL="276353" indent="-138176" lvl="1">
              <a:lnSpc>
                <a:spcPts val="2611"/>
              </a:lnSpc>
              <a:buFont typeface="Arial"/>
              <a:buChar char="•"/>
            </a:pPr>
            <a:r>
              <a:rPr lang="en-US" b="true" sz="1280">
                <a:solidFill>
                  <a:srgbClr val="000000"/>
                </a:solidFill>
                <a:latin typeface="Lato Bold"/>
                <a:ea typeface="Lato Bold"/>
                <a:cs typeface="Lato Bold"/>
                <a:sym typeface="Lato Bold"/>
              </a:rPr>
              <a:t>Che giấu chi tiết thực hiện:Các chi tiết thuật toán như Bubble Sort, Insertion Sort, và Quick Sort được ẩn trong các lớp như VisualBubbleSortFX, người dùng chỉ cần chọn thuật toán. </a:t>
            </a:r>
          </a:p>
          <a:p>
            <a:pPr algn="l" marL="276353" indent="-138176" lvl="1">
              <a:lnSpc>
                <a:spcPts val="2611"/>
              </a:lnSpc>
              <a:buFont typeface="Arial"/>
              <a:buChar char="•"/>
            </a:pPr>
            <a:r>
              <a:rPr lang="en-US" b="true" sz="1280">
                <a:solidFill>
                  <a:srgbClr val="000000"/>
                </a:solidFill>
                <a:latin typeface="Lato Bold"/>
                <a:ea typeface="Lato Bold"/>
                <a:cs typeface="Lato Bold"/>
                <a:sym typeface="Lato Bold"/>
              </a:rPr>
              <a:t>Giao diện rõ ràng:Lớp SortInputGUI cung cấp giao diện rõ ràng để người dùng nhập mảng và chọn thuật toán mà không cần biết các chi tiết nội bộ của các thuật toán.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0" t="0" r="0" b="0"/>
            </a:stretch>
          </a:blipFill>
        </p:spPr>
      </p:sp>
      <p:pic>
        <p:nvPicPr>
          <p:cNvPr name="Picture 3" id="3">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731520" y="1465388"/>
            <a:ext cx="8290560" cy="4636887"/>
          </a:xfrm>
          <a:prstGeom prst="rect">
            <a:avLst/>
          </a:prstGeom>
        </p:spPr>
      </p:pic>
      <p:sp>
        <p:nvSpPr>
          <p:cNvPr name="TextBox 4" id="4"/>
          <p:cNvSpPr txBox="true"/>
          <p:nvPr/>
        </p:nvSpPr>
        <p:spPr>
          <a:xfrm rot="0">
            <a:off x="7416649" y="6961932"/>
            <a:ext cx="2011680" cy="307552"/>
          </a:xfrm>
          <a:prstGeom prst="rect">
            <a:avLst/>
          </a:prstGeom>
        </p:spPr>
        <p:txBody>
          <a:bodyPr anchor="t" rtlCol="false" tIns="0" lIns="0" bIns="0" rIns="0">
            <a:spAutoFit/>
          </a:bodyPr>
          <a:lstStyle/>
          <a:p>
            <a:pPr algn="r">
              <a:lnSpc>
                <a:spcPts val="1535"/>
              </a:lnSpc>
            </a:pPr>
            <a:r>
              <a:rPr lang="en-US" sz="1279" b="true">
                <a:solidFill>
                  <a:srgbClr val="FFFFFF"/>
                </a:solidFill>
                <a:latin typeface="Lato Bold"/>
                <a:ea typeface="Lato Bold"/>
                <a:cs typeface="Lato Bold"/>
                <a:sym typeface="Lato Bold"/>
              </a:rPr>
              <a:t>5</a:t>
            </a:r>
          </a:p>
        </p:txBody>
      </p:sp>
      <p:sp>
        <p:nvSpPr>
          <p:cNvPr name="TextBox 5" id="5"/>
          <p:cNvSpPr txBox="true"/>
          <p:nvPr/>
        </p:nvSpPr>
        <p:spPr>
          <a:xfrm rot="0">
            <a:off x="279525" y="129481"/>
            <a:ext cx="9340033" cy="466725"/>
          </a:xfrm>
          <a:prstGeom prst="rect">
            <a:avLst/>
          </a:prstGeom>
        </p:spPr>
        <p:txBody>
          <a:bodyPr anchor="t" rtlCol="false" tIns="0" lIns="0" bIns="0" rIns="0">
            <a:spAutoFit/>
          </a:bodyPr>
          <a:lstStyle/>
          <a:p>
            <a:pPr algn="l">
              <a:lnSpc>
                <a:spcPts val="3600"/>
              </a:lnSpc>
              <a:spcBef>
                <a:spcPct val="0"/>
              </a:spcBef>
            </a:pPr>
            <a:r>
              <a:rPr lang="en-US" b="true" sz="3000">
                <a:solidFill>
                  <a:srgbClr val="FFFFFF"/>
                </a:solidFill>
                <a:latin typeface="Lato Bold"/>
                <a:ea typeface="Lato Bold"/>
                <a:cs typeface="Lato Bold"/>
                <a:sym typeface="Lato Bold"/>
              </a:rPr>
              <a:t>Phần 6:  Demo</a:t>
            </a:r>
          </a:p>
        </p:txBody>
      </p:sp>
    </p:spTree>
  </p:cSld>
  <p:clrMapOvr>
    <a:masterClrMapping/>
  </p:clrMapOvr>
  <p:timing>
    <p:tnLst>
      <p:par>
        <p:cTn dur="indefinite" restart="never" nodeType="tmRoot">
          <p:childTnLst>
            <p:video>
              <p:cMediaNode vol="100000">
                <p:cTn fill="hold" display="false">
                  <p:stCondLst>
                    <p:cond delay="indefinite"/>
                  </p:stCondLst>
                </p:cTn>
                <p:tgtEl>
                  <p:spTgt spid="3"/>
                </p:tgtEl>
              </p:cMediaNode>
            </p:video>
          </p:childTnLst>
        </p:cTn>
      </p:par>
    </p:tnLst>
  </p:timing>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0" t="0" r="0" b="0"/>
            </a:stretch>
          </a:blipFill>
        </p:spPr>
      </p:sp>
      <p:sp>
        <p:nvSpPr>
          <p:cNvPr name="TextBox 3" id="3"/>
          <p:cNvSpPr txBox="true"/>
          <p:nvPr/>
        </p:nvSpPr>
        <p:spPr>
          <a:xfrm rot="0">
            <a:off x="7416649" y="7046463"/>
            <a:ext cx="2011680" cy="307552"/>
          </a:xfrm>
          <a:prstGeom prst="rect">
            <a:avLst/>
          </a:prstGeom>
        </p:spPr>
        <p:txBody>
          <a:bodyPr anchor="t" rtlCol="false" tIns="0" lIns="0" bIns="0" rIns="0">
            <a:spAutoFit/>
          </a:bodyPr>
          <a:lstStyle/>
          <a:p>
            <a:pPr algn="r">
              <a:lnSpc>
                <a:spcPts val="1535"/>
              </a:lnSpc>
            </a:pPr>
            <a:r>
              <a:rPr lang="en-US" sz="1279" b="true">
                <a:solidFill>
                  <a:srgbClr val="FFFFFF"/>
                </a:solidFill>
                <a:latin typeface="Lato Bold"/>
                <a:ea typeface="Lato Bold"/>
                <a:cs typeface="Lato Bold"/>
                <a:sym typeface="Lato Bold"/>
              </a:rPr>
              <a:t>8</a:t>
            </a:r>
          </a:p>
        </p:txBody>
      </p:sp>
      <p:grpSp>
        <p:nvGrpSpPr>
          <p:cNvPr name="Group 4" id="4"/>
          <p:cNvGrpSpPr/>
          <p:nvPr/>
        </p:nvGrpSpPr>
        <p:grpSpPr>
          <a:xfrm rot="0">
            <a:off x="3002043" y="594635"/>
            <a:ext cx="6751557" cy="4562057"/>
            <a:chOff x="0" y="0"/>
            <a:chExt cx="9002075" cy="6082743"/>
          </a:xfrm>
        </p:grpSpPr>
        <p:sp>
          <p:nvSpPr>
            <p:cNvPr name="TextBox 5" id="5"/>
            <p:cNvSpPr txBox="true"/>
            <p:nvPr/>
          </p:nvSpPr>
          <p:spPr>
            <a:xfrm rot="-592460">
              <a:off x="202054" y="963343"/>
              <a:ext cx="8502789" cy="2576632"/>
            </a:xfrm>
            <a:prstGeom prst="rect">
              <a:avLst/>
            </a:prstGeom>
          </p:spPr>
          <p:txBody>
            <a:bodyPr anchor="t" rtlCol="false" tIns="0" lIns="0" bIns="0" rIns="0">
              <a:spAutoFit/>
            </a:bodyPr>
            <a:lstStyle/>
            <a:p>
              <a:pPr algn="ctr">
                <a:lnSpc>
                  <a:spcPts val="14003"/>
                </a:lnSpc>
                <a:spcBef>
                  <a:spcPct val="0"/>
                </a:spcBef>
              </a:pPr>
              <a:r>
                <a:rPr lang="en-US" sz="14003">
                  <a:solidFill>
                    <a:srgbClr val="F6F3E4"/>
                  </a:solidFill>
                  <a:latin typeface="Bukhari Script"/>
                  <a:ea typeface="Bukhari Script"/>
                  <a:cs typeface="Bukhari Script"/>
                  <a:sym typeface="Bukhari Script"/>
                </a:rPr>
                <a:t>Thank</a:t>
              </a:r>
            </a:p>
          </p:txBody>
        </p:sp>
        <p:sp>
          <p:nvSpPr>
            <p:cNvPr name="TextBox 6" id="6"/>
            <p:cNvSpPr txBox="true"/>
            <p:nvPr/>
          </p:nvSpPr>
          <p:spPr>
            <a:xfrm rot="-515361">
              <a:off x="1118004" y="3197865"/>
              <a:ext cx="7754398" cy="2318814"/>
            </a:xfrm>
            <a:prstGeom prst="rect">
              <a:avLst/>
            </a:prstGeom>
          </p:spPr>
          <p:txBody>
            <a:bodyPr anchor="t" rtlCol="false" tIns="0" lIns="0" bIns="0" rIns="0">
              <a:spAutoFit/>
            </a:bodyPr>
            <a:lstStyle/>
            <a:p>
              <a:pPr algn="ctr">
                <a:lnSpc>
                  <a:spcPts val="12603"/>
                </a:lnSpc>
                <a:spcBef>
                  <a:spcPct val="0"/>
                </a:spcBef>
              </a:pPr>
              <a:r>
                <a:rPr lang="en-US" sz="12603">
                  <a:solidFill>
                    <a:srgbClr val="F6F3E4"/>
                  </a:solidFill>
                  <a:latin typeface="Bukhari Script"/>
                  <a:ea typeface="Bukhari Script"/>
                  <a:cs typeface="Bukhari Script"/>
                  <a:sym typeface="Bukhari Script"/>
                </a:rPr>
                <a:t>you!</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0" t="0" r="0" b="0"/>
            </a:stretch>
          </a:blipFill>
        </p:spPr>
      </p:sp>
      <p:sp>
        <p:nvSpPr>
          <p:cNvPr name="Freeform 3" id="3"/>
          <p:cNvSpPr/>
          <p:nvPr/>
        </p:nvSpPr>
        <p:spPr>
          <a:xfrm flipH="false" flipV="false" rot="0">
            <a:off x="440546" y="424980"/>
            <a:ext cx="2173040" cy="652367"/>
          </a:xfrm>
          <a:custGeom>
            <a:avLst/>
            <a:gdLst/>
            <a:ahLst/>
            <a:cxnLst/>
            <a:rect r="r" b="b" t="t" l="l"/>
            <a:pathLst>
              <a:path h="652367" w="2173040">
                <a:moveTo>
                  <a:pt x="0" y="0"/>
                </a:moveTo>
                <a:lnTo>
                  <a:pt x="2173040" y="0"/>
                </a:lnTo>
                <a:lnTo>
                  <a:pt x="2173040" y="652367"/>
                </a:lnTo>
                <a:lnTo>
                  <a:pt x="0" y="652367"/>
                </a:lnTo>
                <a:lnTo>
                  <a:pt x="0" y="0"/>
                </a:lnTo>
                <a:close/>
              </a:path>
            </a:pathLst>
          </a:custGeom>
          <a:blipFill>
            <a:blip r:embed="rId3"/>
            <a:stretch>
              <a:fillRect l="0" t="0" r="0" b="0"/>
            </a:stretch>
          </a:blipFill>
        </p:spPr>
      </p:sp>
      <p:sp>
        <p:nvSpPr>
          <p:cNvPr name="TextBox 4" id="4"/>
          <p:cNvSpPr txBox="true"/>
          <p:nvPr/>
        </p:nvSpPr>
        <p:spPr>
          <a:xfrm rot="0">
            <a:off x="0" y="2829549"/>
            <a:ext cx="9501108" cy="1767544"/>
          </a:xfrm>
          <a:prstGeom prst="rect">
            <a:avLst/>
          </a:prstGeom>
        </p:spPr>
        <p:txBody>
          <a:bodyPr anchor="t" rtlCol="false" tIns="0" lIns="0" bIns="0" rIns="0">
            <a:spAutoFit/>
          </a:bodyPr>
          <a:lstStyle/>
          <a:p>
            <a:pPr algn="ctr">
              <a:lnSpc>
                <a:spcPts val="7051"/>
              </a:lnSpc>
            </a:pPr>
            <a:r>
              <a:rPr lang="en-US" b="true" sz="5036" i="true">
                <a:solidFill>
                  <a:srgbClr val="000000"/>
                </a:solidFill>
                <a:latin typeface="Noto Sans Bold Italics"/>
                <a:ea typeface="Noto Sans Bold Italics"/>
                <a:cs typeface="Noto Sans Bold Italics"/>
                <a:sym typeface="Noto Sans Bold Italics"/>
              </a:rPr>
              <a:t>Demonstration of sorting algorithms on array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0" t="0" r="0" b="0"/>
            </a:stretch>
          </a:blipFill>
        </p:spPr>
      </p:sp>
      <p:sp>
        <p:nvSpPr>
          <p:cNvPr name="TextBox 3" id="3"/>
          <p:cNvSpPr txBox="true"/>
          <p:nvPr/>
        </p:nvSpPr>
        <p:spPr>
          <a:xfrm rot="0">
            <a:off x="7416649" y="7046463"/>
            <a:ext cx="2011680" cy="307552"/>
          </a:xfrm>
          <a:prstGeom prst="rect">
            <a:avLst/>
          </a:prstGeom>
        </p:spPr>
        <p:txBody>
          <a:bodyPr anchor="t" rtlCol="false" tIns="0" lIns="0" bIns="0" rIns="0">
            <a:spAutoFit/>
          </a:bodyPr>
          <a:lstStyle/>
          <a:p>
            <a:pPr algn="r">
              <a:lnSpc>
                <a:spcPts val="1535"/>
              </a:lnSpc>
            </a:pPr>
            <a:r>
              <a:rPr lang="en-US" sz="1279" b="true">
                <a:solidFill>
                  <a:srgbClr val="FFFFFF"/>
                </a:solidFill>
                <a:latin typeface="Lato Bold"/>
                <a:ea typeface="Lato Bold"/>
                <a:cs typeface="Lato Bold"/>
                <a:sym typeface="Lato Bold"/>
              </a:rPr>
              <a:t>4</a:t>
            </a:r>
          </a:p>
        </p:txBody>
      </p:sp>
      <p:sp>
        <p:nvSpPr>
          <p:cNvPr name="TextBox 4" id="4"/>
          <p:cNvSpPr txBox="true"/>
          <p:nvPr/>
        </p:nvSpPr>
        <p:spPr>
          <a:xfrm rot="0">
            <a:off x="279525" y="129481"/>
            <a:ext cx="5270650" cy="466725"/>
          </a:xfrm>
          <a:prstGeom prst="rect">
            <a:avLst/>
          </a:prstGeom>
        </p:spPr>
        <p:txBody>
          <a:bodyPr anchor="t" rtlCol="false" tIns="0" lIns="0" bIns="0" rIns="0">
            <a:spAutoFit/>
          </a:bodyPr>
          <a:lstStyle/>
          <a:p>
            <a:pPr algn="l">
              <a:lnSpc>
                <a:spcPts val="3600"/>
              </a:lnSpc>
              <a:spcBef>
                <a:spcPct val="0"/>
              </a:spcBef>
            </a:pPr>
            <a:r>
              <a:rPr lang="en-US" b="true" sz="3000">
                <a:solidFill>
                  <a:srgbClr val="FFFFFF"/>
                </a:solidFill>
                <a:latin typeface="Lato Bold"/>
                <a:ea typeface="Lato Bold"/>
                <a:cs typeface="Lato Bold"/>
                <a:sym typeface="Lato Bold"/>
              </a:rPr>
              <a:t>Phần 1: Phân công nhiệm vụ</a:t>
            </a:r>
          </a:p>
        </p:txBody>
      </p:sp>
      <p:sp>
        <p:nvSpPr>
          <p:cNvPr name="TextBox 5" id="5"/>
          <p:cNvSpPr txBox="true"/>
          <p:nvPr/>
        </p:nvSpPr>
        <p:spPr>
          <a:xfrm rot="0">
            <a:off x="279525" y="1239367"/>
            <a:ext cx="9148804" cy="3714750"/>
          </a:xfrm>
          <a:prstGeom prst="rect">
            <a:avLst/>
          </a:prstGeom>
        </p:spPr>
        <p:txBody>
          <a:bodyPr anchor="t" rtlCol="false" tIns="0" lIns="0" bIns="0" rIns="0">
            <a:spAutoFit/>
          </a:bodyPr>
          <a:lstStyle/>
          <a:p>
            <a:pPr algn="l" marL="539749" indent="-269875" lvl="1">
              <a:lnSpc>
                <a:spcPts val="2999"/>
              </a:lnSpc>
              <a:buFont typeface="Arial"/>
              <a:buChar char="•"/>
            </a:pPr>
            <a:r>
              <a:rPr lang="en-US" b="true" sz="2499">
                <a:solidFill>
                  <a:srgbClr val="000000"/>
                </a:solidFill>
                <a:latin typeface="Lato Bold"/>
                <a:ea typeface="Lato Bold"/>
                <a:cs typeface="Lato Bold"/>
                <a:sym typeface="Lato Bold"/>
              </a:rPr>
              <a:t>Phạm Tuấn Minh: Class diagram (60%), Giao diện input, Slide (20%), Fix bug</a:t>
            </a:r>
          </a:p>
          <a:p>
            <a:pPr algn="l" marL="539749" indent="-269875" lvl="1">
              <a:lnSpc>
                <a:spcPts val="2999"/>
              </a:lnSpc>
              <a:buFont typeface="Arial"/>
              <a:buChar char="•"/>
            </a:pPr>
            <a:r>
              <a:rPr lang="en-US" b="true" sz="2499">
                <a:solidFill>
                  <a:srgbClr val="000000"/>
                </a:solidFill>
                <a:latin typeface="Lato Bold"/>
                <a:ea typeface="Lato Bold"/>
                <a:cs typeface="Lato Bold"/>
                <a:sym typeface="Lato Bold"/>
              </a:rPr>
              <a:t>Nguyễn Đức Minh: Class diagram (20%), Cài đặt package SortAlgorithm (40%) , Slide (40%) </a:t>
            </a:r>
          </a:p>
          <a:p>
            <a:pPr algn="l" marL="539749" indent="-269875" lvl="1">
              <a:lnSpc>
                <a:spcPts val="2999"/>
              </a:lnSpc>
              <a:buFont typeface="Arial"/>
              <a:buChar char="•"/>
            </a:pPr>
            <a:r>
              <a:rPr lang="en-US" b="true" sz="2499">
                <a:solidFill>
                  <a:srgbClr val="000000"/>
                </a:solidFill>
                <a:latin typeface="Lato Bold"/>
                <a:ea typeface="Lato Bold"/>
                <a:cs typeface="Lato Bold"/>
                <a:sym typeface="Lato Bold"/>
              </a:rPr>
              <a:t>Nguyễn Tuấn Minh: Class diagram (20%), Cài đặt package SortAlgorithm (40%) , Slide (40%)</a:t>
            </a:r>
          </a:p>
          <a:p>
            <a:pPr algn="l" marL="539749" indent="-269875" lvl="1">
              <a:lnSpc>
                <a:spcPts val="2999"/>
              </a:lnSpc>
              <a:buFont typeface="Arial"/>
              <a:buChar char="•"/>
            </a:pPr>
            <a:r>
              <a:rPr lang="en-US" b="true" sz="2499">
                <a:solidFill>
                  <a:srgbClr val="000000"/>
                </a:solidFill>
                <a:latin typeface="Lato Bold"/>
                <a:ea typeface="Lato Bold"/>
                <a:cs typeface="Lato Bold"/>
                <a:sym typeface="Lato Bold"/>
              </a:rPr>
              <a:t>Trần Đại Quang Minh: Use case( 50%), Báo cáo(50%), Giao diện Menu (50%), Cài đặt packet SortAlgorithm (10%)</a:t>
            </a:r>
          </a:p>
          <a:p>
            <a:pPr algn="l" marL="539749" indent="-269875" lvl="1">
              <a:lnSpc>
                <a:spcPts val="2999"/>
              </a:lnSpc>
              <a:spcBef>
                <a:spcPct val="0"/>
              </a:spcBef>
              <a:buFont typeface="Arial"/>
              <a:buChar char="•"/>
            </a:pPr>
            <a:r>
              <a:rPr lang="en-US" b="true" sz="2499">
                <a:solidFill>
                  <a:srgbClr val="000000"/>
                </a:solidFill>
                <a:latin typeface="Lato Bold"/>
                <a:ea typeface="Lato Bold"/>
                <a:cs typeface="Lato Bold"/>
                <a:sym typeface="Lato Bold"/>
              </a:rPr>
              <a:t>Nguyễn Nhật Minh: Use case(50%),Báo cáo(50%), Giao diện Menu (50%), Cài đặt packet SortAlgorithm (10%)</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0" t="0" r="0" b="0"/>
            </a:stretch>
          </a:blipFill>
        </p:spPr>
      </p:sp>
      <p:grpSp>
        <p:nvGrpSpPr>
          <p:cNvPr name="Group 3" id="3"/>
          <p:cNvGrpSpPr/>
          <p:nvPr/>
        </p:nvGrpSpPr>
        <p:grpSpPr>
          <a:xfrm rot="0">
            <a:off x="198552" y="1416209"/>
            <a:ext cx="5351623" cy="1909281"/>
            <a:chOff x="0" y="0"/>
            <a:chExt cx="1982083" cy="707141"/>
          </a:xfrm>
        </p:grpSpPr>
        <p:sp>
          <p:nvSpPr>
            <p:cNvPr name="Freeform 4" id="4"/>
            <p:cNvSpPr/>
            <p:nvPr/>
          </p:nvSpPr>
          <p:spPr>
            <a:xfrm flipH="false" flipV="false" rot="0">
              <a:off x="0" y="0"/>
              <a:ext cx="1982083" cy="707141"/>
            </a:xfrm>
            <a:custGeom>
              <a:avLst/>
              <a:gdLst/>
              <a:ahLst/>
              <a:cxnLst/>
              <a:rect r="r" b="b" t="t" l="l"/>
              <a:pathLst>
                <a:path h="707141" w="1982083">
                  <a:moveTo>
                    <a:pt x="52079" y="0"/>
                  </a:moveTo>
                  <a:lnTo>
                    <a:pt x="1930003" y="0"/>
                  </a:lnTo>
                  <a:cubicBezTo>
                    <a:pt x="1958766" y="0"/>
                    <a:pt x="1982083" y="23317"/>
                    <a:pt x="1982083" y="52079"/>
                  </a:cubicBezTo>
                  <a:lnTo>
                    <a:pt x="1982083" y="655062"/>
                  </a:lnTo>
                  <a:cubicBezTo>
                    <a:pt x="1982083" y="683824"/>
                    <a:pt x="1958766" y="707141"/>
                    <a:pt x="1930003" y="707141"/>
                  </a:cubicBezTo>
                  <a:lnTo>
                    <a:pt x="52079" y="707141"/>
                  </a:lnTo>
                  <a:cubicBezTo>
                    <a:pt x="38267" y="707141"/>
                    <a:pt x="25020" y="701654"/>
                    <a:pt x="15254" y="691888"/>
                  </a:cubicBezTo>
                  <a:cubicBezTo>
                    <a:pt x="5487" y="682121"/>
                    <a:pt x="0" y="668874"/>
                    <a:pt x="0" y="655062"/>
                  </a:cubicBezTo>
                  <a:lnTo>
                    <a:pt x="0" y="52079"/>
                  </a:lnTo>
                  <a:cubicBezTo>
                    <a:pt x="0" y="23317"/>
                    <a:pt x="23317" y="0"/>
                    <a:pt x="52079" y="0"/>
                  </a:cubicBezTo>
                  <a:close/>
                </a:path>
              </a:pathLst>
            </a:custGeom>
            <a:solidFill>
              <a:srgbClr val="C02034"/>
            </a:solidFill>
          </p:spPr>
        </p:sp>
        <p:sp>
          <p:nvSpPr>
            <p:cNvPr name="TextBox 5" id="5"/>
            <p:cNvSpPr txBox="true"/>
            <p:nvPr/>
          </p:nvSpPr>
          <p:spPr>
            <a:xfrm>
              <a:off x="0" y="-9525"/>
              <a:ext cx="1982083" cy="716666"/>
            </a:xfrm>
            <a:prstGeom prst="rect">
              <a:avLst/>
            </a:prstGeom>
          </p:spPr>
          <p:txBody>
            <a:bodyPr anchor="ctr" rtlCol="false" tIns="50800" lIns="50800" bIns="50800" rIns="50800"/>
            <a:lstStyle/>
            <a:p>
              <a:pPr algn="ctr">
                <a:lnSpc>
                  <a:spcPts val="1536"/>
                </a:lnSpc>
              </a:pPr>
            </a:p>
          </p:txBody>
        </p:sp>
      </p:grpSp>
      <p:grpSp>
        <p:nvGrpSpPr>
          <p:cNvPr name="Group 6" id="6"/>
          <p:cNvGrpSpPr/>
          <p:nvPr/>
        </p:nvGrpSpPr>
        <p:grpSpPr>
          <a:xfrm rot="0">
            <a:off x="239038" y="3657600"/>
            <a:ext cx="4289072" cy="2662667"/>
            <a:chOff x="0" y="0"/>
            <a:chExt cx="1588545" cy="986173"/>
          </a:xfrm>
        </p:grpSpPr>
        <p:sp>
          <p:nvSpPr>
            <p:cNvPr name="Freeform 7" id="7"/>
            <p:cNvSpPr/>
            <p:nvPr/>
          </p:nvSpPr>
          <p:spPr>
            <a:xfrm flipH="false" flipV="false" rot="0">
              <a:off x="0" y="0"/>
              <a:ext cx="1588545" cy="986173"/>
            </a:xfrm>
            <a:custGeom>
              <a:avLst/>
              <a:gdLst/>
              <a:ahLst/>
              <a:cxnLst/>
              <a:rect r="r" b="b" t="t" l="l"/>
              <a:pathLst>
                <a:path h="986173" w="1588545">
                  <a:moveTo>
                    <a:pt x="64981" y="0"/>
                  </a:moveTo>
                  <a:lnTo>
                    <a:pt x="1523564" y="0"/>
                  </a:lnTo>
                  <a:cubicBezTo>
                    <a:pt x="1540798" y="0"/>
                    <a:pt x="1557326" y="6846"/>
                    <a:pt x="1569513" y="19033"/>
                  </a:cubicBezTo>
                  <a:cubicBezTo>
                    <a:pt x="1581699" y="31219"/>
                    <a:pt x="1588545" y="47747"/>
                    <a:pt x="1588545" y="64981"/>
                  </a:cubicBezTo>
                  <a:lnTo>
                    <a:pt x="1588545" y="921192"/>
                  </a:lnTo>
                  <a:cubicBezTo>
                    <a:pt x="1588545" y="957080"/>
                    <a:pt x="1559452" y="986173"/>
                    <a:pt x="1523564" y="986173"/>
                  </a:cubicBezTo>
                  <a:lnTo>
                    <a:pt x="64981" y="986173"/>
                  </a:lnTo>
                  <a:cubicBezTo>
                    <a:pt x="47747" y="986173"/>
                    <a:pt x="31219" y="979327"/>
                    <a:pt x="19033" y="967141"/>
                  </a:cubicBezTo>
                  <a:cubicBezTo>
                    <a:pt x="6846" y="954954"/>
                    <a:pt x="0" y="938426"/>
                    <a:pt x="0" y="921192"/>
                  </a:cubicBezTo>
                  <a:lnTo>
                    <a:pt x="0" y="64981"/>
                  </a:lnTo>
                  <a:cubicBezTo>
                    <a:pt x="0" y="29093"/>
                    <a:pt x="29093" y="0"/>
                    <a:pt x="64981" y="0"/>
                  </a:cubicBezTo>
                  <a:close/>
                </a:path>
              </a:pathLst>
            </a:custGeom>
            <a:solidFill>
              <a:srgbClr val="C02034"/>
            </a:solidFill>
          </p:spPr>
        </p:sp>
        <p:sp>
          <p:nvSpPr>
            <p:cNvPr name="TextBox 8" id="8"/>
            <p:cNvSpPr txBox="true"/>
            <p:nvPr/>
          </p:nvSpPr>
          <p:spPr>
            <a:xfrm>
              <a:off x="0" y="-9525"/>
              <a:ext cx="1588545" cy="995698"/>
            </a:xfrm>
            <a:prstGeom prst="rect">
              <a:avLst/>
            </a:prstGeom>
          </p:spPr>
          <p:txBody>
            <a:bodyPr anchor="ctr" rtlCol="false" tIns="50800" lIns="50800" bIns="50800" rIns="50800"/>
            <a:lstStyle/>
            <a:p>
              <a:pPr algn="ctr">
                <a:lnSpc>
                  <a:spcPts val="1536"/>
                </a:lnSpc>
              </a:pPr>
            </a:p>
          </p:txBody>
        </p:sp>
      </p:grpSp>
      <p:sp>
        <p:nvSpPr>
          <p:cNvPr name="Freeform 9" id="9"/>
          <p:cNvSpPr/>
          <p:nvPr/>
        </p:nvSpPr>
        <p:spPr>
          <a:xfrm flipH="false" flipV="false" rot="0">
            <a:off x="4876800" y="3736744"/>
            <a:ext cx="4308462" cy="647005"/>
          </a:xfrm>
          <a:custGeom>
            <a:avLst/>
            <a:gdLst/>
            <a:ahLst/>
            <a:cxnLst/>
            <a:rect r="r" b="b" t="t" l="l"/>
            <a:pathLst>
              <a:path h="647005" w="4308462">
                <a:moveTo>
                  <a:pt x="0" y="0"/>
                </a:moveTo>
                <a:lnTo>
                  <a:pt x="4308462" y="0"/>
                </a:lnTo>
                <a:lnTo>
                  <a:pt x="4308462" y="647004"/>
                </a:lnTo>
                <a:lnTo>
                  <a:pt x="0" y="647004"/>
                </a:lnTo>
                <a:lnTo>
                  <a:pt x="0" y="0"/>
                </a:lnTo>
                <a:close/>
              </a:path>
            </a:pathLst>
          </a:custGeom>
          <a:blipFill>
            <a:blip r:embed="rId3"/>
            <a:stretch>
              <a:fillRect l="0" t="0" r="0" b="0"/>
            </a:stretch>
          </a:blipFill>
        </p:spPr>
      </p:sp>
      <p:sp>
        <p:nvSpPr>
          <p:cNvPr name="Freeform 10" id="10"/>
          <p:cNvSpPr/>
          <p:nvPr/>
        </p:nvSpPr>
        <p:spPr>
          <a:xfrm flipH="false" flipV="false" rot="0">
            <a:off x="4876800" y="5593011"/>
            <a:ext cx="4308462" cy="649220"/>
          </a:xfrm>
          <a:custGeom>
            <a:avLst/>
            <a:gdLst/>
            <a:ahLst/>
            <a:cxnLst/>
            <a:rect r="r" b="b" t="t" l="l"/>
            <a:pathLst>
              <a:path h="649220" w="4308462">
                <a:moveTo>
                  <a:pt x="0" y="0"/>
                </a:moveTo>
                <a:lnTo>
                  <a:pt x="4308462" y="0"/>
                </a:lnTo>
                <a:lnTo>
                  <a:pt x="4308462" y="649220"/>
                </a:lnTo>
                <a:lnTo>
                  <a:pt x="0" y="649220"/>
                </a:lnTo>
                <a:lnTo>
                  <a:pt x="0" y="0"/>
                </a:lnTo>
                <a:close/>
              </a:path>
            </a:pathLst>
          </a:custGeom>
          <a:blipFill>
            <a:blip r:embed="rId4"/>
            <a:stretch>
              <a:fillRect l="0" t="0" r="0" b="0"/>
            </a:stretch>
          </a:blipFill>
        </p:spPr>
      </p:sp>
      <p:sp>
        <p:nvSpPr>
          <p:cNvPr name="Freeform 11" id="11"/>
          <p:cNvSpPr/>
          <p:nvPr/>
        </p:nvSpPr>
        <p:spPr>
          <a:xfrm flipH="false" flipV="false" rot="5400000">
            <a:off x="6554797" y="4630214"/>
            <a:ext cx="1006262" cy="717440"/>
          </a:xfrm>
          <a:custGeom>
            <a:avLst/>
            <a:gdLst/>
            <a:ahLst/>
            <a:cxnLst/>
            <a:rect r="r" b="b" t="t" l="l"/>
            <a:pathLst>
              <a:path h="717440" w="1006262">
                <a:moveTo>
                  <a:pt x="0" y="0"/>
                </a:moveTo>
                <a:lnTo>
                  <a:pt x="1006263" y="0"/>
                </a:lnTo>
                <a:lnTo>
                  <a:pt x="1006263" y="717440"/>
                </a:lnTo>
                <a:lnTo>
                  <a:pt x="0" y="7174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7416649" y="6961932"/>
            <a:ext cx="2011680" cy="307552"/>
          </a:xfrm>
          <a:prstGeom prst="rect">
            <a:avLst/>
          </a:prstGeom>
        </p:spPr>
        <p:txBody>
          <a:bodyPr anchor="t" rtlCol="false" tIns="0" lIns="0" bIns="0" rIns="0">
            <a:spAutoFit/>
          </a:bodyPr>
          <a:lstStyle/>
          <a:p>
            <a:pPr algn="r">
              <a:lnSpc>
                <a:spcPts val="1535"/>
              </a:lnSpc>
            </a:pPr>
            <a:r>
              <a:rPr lang="en-US" sz="1279" b="true">
                <a:solidFill>
                  <a:srgbClr val="FFFFFF"/>
                </a:solidFill>
                <a:latin typeface="Lato Bold"/>
                <a:ea typeface="Lato Bold"/>
                <a:cs typeface="Lato Bold"/>
                <a:sym typeface="Lato Bold"/>
              </a:rPr>
              <a:t>5</a:t>
            </a:r>
          </a:p>
        </p:txBody>
      </p:sp>
      <p:sp>
        <p:nvSpPr>
          <p:cNvPr name="TextBox 13" id="13"/>
          <p:cNvSpPr txBox="true"/>
          <p:nvPr/>
        </p:nvSpPr>
        <p:spPr>
          <a:xfrm rot="0">
            <a:off x="279525" y="129481"/>
            <a:ext cx="5270650" cy="466725"/>
          </a:xfrm>
          <a:prstGeom prst="rect">
            <a:avLst/>
          </a:prstGeom>
        </p:spPr>
        <p:txBody>
          <a:bodyPr anchor="t" rtlCol="false" tIns="0" lIns="0" bIns="0" rIns="0">
            <a:spAutoFit/>
          </a:bodyPr>
          <a:lstStyle/>
          <a:p>
            <a:pPr algn="l">
              <a:lnSpc>
                <a:spcPts val="3600"/>
              </a:lnSpc>
              <a:spcBef>
                <a:spcPct val="0"/>
              </a:spcBef>
            </a:pPr>
            <a:r>
              <a:rPr lang="en-US" b="true" sz="3000">
                <a:solidFill>
                  <a:srgbClr val="FFFFFF"/>
                </a:solidFill>
                <a:latin typeface="Lato Bold"/>
                <a:ea typeface="Lato Bold"/>
                <a:cs typeface="Lato Bold"/>
                <a:sym typeface="Lato Bold"/>
              </a:rPr>
              <a:t>Phần 2: Phát biểu vấn đề</a:t>
            </a:r>
          </a:p>
        </p:txBody>
      </p:sp>
      <p:sp>
        <p:nvSpPr>
          <p:cNvPr name="TextBox 14" id="14"/>
          <p:cNvSpPr txBox="true"/>
          <p:nvPr/>
        </p:nvSpPr>
        <p:spPr>
          <a:xfrm rot="0">
            <a:off x="279525" y="1867223"/>
            <a:ext cx="5144908" cy="1076325"/>
          </a:xfrm>
          <a:prstGeom prst="rect">
            <a:avLst/>
          </a:prstGeom>
        </p:spPr>
        <p:txBody>
          <a:bodyPr anchor="t" rtlCol="false" tIns="0" lIns="0" bIns="0" rIns="0">
            <a:spAutoFit/>
          </a:bodyPr>
          <a:lstStyle/>
          <a:p>
            <a:pPr algn="ctr">
              <a:lnSpc>
                <a:spcPts val="4200"/>
              </a:lnSpc>
              <a:spcBef>
                <a:spcPct val="0"/>
              </a:spcBef>
            </a:pPr>
            <a:r>
              <a:rPr lang="en-US" b="true" sz="3500">
                <a:solidFill>
                  <a:srgbClr val="FFFFFF"/>
                </a:solidFill>
                <a:latin typeface="Lato Bold"/>
                <a:ea typeface="Lato Bold"/>
                <a:cs typeface="Lato Bold"/>
                <a:sym typeface="Lato Bold"/>
              </a:rPr>
              <a:t>Trình diễn thuật toán sắp xếp trên mảng</a:t>
            </a:r>
          </a:p>
        </p:txBody>
      </p:sp>
      <p:sp>
        <p:nvSpPr>
          <p:cNvPr name="TextBox 15" id="15"/>
          <p:cNvSpPr txBox="true"/>
          <p:nvPr/>
        </p:nvSpPr>
        <p:spPr>
          <a:xfrm rot="0">
            <a:off x="762469" y="4060246"/>
            <a:ext cx="3323183" cy="1857375"/>
          </a:xfrm>
          <a:prstGeom prst="rect">
            <a:avLst/>
          </a:prstGeom>
        </p:spPr>
        <p:txBody>
          <a:bodyPr anchor="t" rtlCol="false" tIns="0" lIns="0" bIns="0" rIns="0">
            <a:spAutoFit/>
          </a:bodyPr>
          <a:lstStyle/>
          <a:p>
            <a:pPr algn="l">
              <a:lnSpc>
                <a:spcPts val="2999"/>
              </a:lnSpc>
            </a:pPr>
            <a:r>
              <a:rPr lang="en-US" sz="2499" b="true">
                <a:solidFill>
                  <a:srgbClr val="FFFFFF"/>
                </a:solidFill>
                <a:latin typeface="Lato Bold"/>
                <a:ea typeface="Lato Bold"/>
                <a:cs typeface="Lato Bold"/>
                <a:sym typeface="Lato Bold"/>
              </a:rPr>
              <a:t>Trình diễn 3 thuật toán </a:t>
            </a:r>
          </a:p>
          <a:p>
            <a:pPr algn="l">
              <a:lnSpc>
                <a:spcPts val="2999"/>
              </a:lnSpc>
            </a:pPr>
            <a:r>
              <a:rPr lang="en-US" sz="2499" b="true">
                <a:solidFill>
                  <a:srgbClr val="FFFFFF"/>
                </a:solidFill>
                <a:latin typeface="Lato Bold"/>
                <a:ea typeface="Lato Bold"/>
                <a:cs typeface="Lato Bold"/>
                <a:sym typeface="Lato Bold"/>
              </a:rPr>
              <a:t>sắp xếp cơ bản:</a:t>
            </a:r>
          </a:p>
          <a:p>
            <a:pPr algn="l" marL="539749" indent="-269875" lvl="1">
              <a:lnSpc>
                <a:spcPts val="2999"/>
              </a:lnSpc>
              <a:buFont typeface="Arial"/>
              <a:buChar char="•"/>
            </a:pPr>
            <a:r>
              <a:rPr lang="en-US" b="true" sz="2499">
                <a:solidFill>
                  <a:srgbClr val="FFFFFF"/>
                </a:solidFill>
                <a:latin typeface="Lato Bold"/>
                <a:ea typeface="Lato Bold"/>
                <a:cs typeface="Lato Bold"/>
                <a:sym typeface="Lato Bold"/>
              </a:rPr>
              <a:t>Bubble sort</a:t>
            </a:r>
          </a:p>
          <a:p>
            <a:pPr algn="l" marL="539749" indent="-269875" lvl="1">
              <a:lnSpc>
                <a:spcPts val="2999"/>
              </a:lnSpc>
              <a:buFont typeface="Arial"/>
              <a:buChar char="•"/>
            </a:pPr>
            <a:r>
              <a:rPr lang="en-US" b="true" sz="2499">
                <a:solidFill>
                  <a:srgbClr val="FFFFFF"/>
                </a:solidFill>
                <a:latin typeface="Lato Bold"/>
                <a:ea typeface="Lato Bold"/>
                <a:cs typeface="Lato Bold"/>
                <a:sym typeface="Lato Bold"/>
              </a:rPr>
              <a:t>Q</a:t>
            </a:r>
            <a:r>
              <a:rPr lang="en-US" b="true" sz="2499">
                <a:solidFill>
                  <a:srgbClr val="FFFFFF"/>
                </a:solidFill>
                <a:latin typeface="Lato Bold"/>
                <a:ea typeface="Lato Bold"/>
                <a:cs typeface="Lato Bold"/>
                <a:sym typeface="Lato Bold"/>
              </a:rPr>
              <a:t>uick sort</a:t>
            </a:r>
          </a:p>
          <a:p>
            <a:pPr algn="l" marL="539749" indent="-269875" lvl="1">
              <a:lnSpc>
                <a:spcPts val="2999"/>
              </a:lnSpc>
              <a:buFont typeface="Arial"/>
              <a:buChar char="•"/>
            </a:pPr>
            <a:r>
              <a:rPr lang="en-US" b="true" sz="2499">
                <a:solidFill>
                  <a:srgbClr val="FFFFFF"/>
                </a:solidFill>
                <a:latin typeface="Lato Bold"/>
                <a:ea typeface="Lato Bold"/>
                <a:cs typeface="Lato Bold"/>
                <a:sym typeface="Lato Bold"/>
              </a:rPr>
              <a:t>I</a:t>
            </a:r>
            <a:r>
              <a:rPr lang="en-US" b="true" sz="2499">
                <a:solidFill>
                  <a:srgbClr val="FFFFFF"/>
                </a:solidFill>
                <a:latin typeface="Lato Bold"/>
                <a:ea typeface="Lato Bold"/>
                <a:cs typeface="Lato Bold"/>
                <a:sym typeface="Lato Bold"/>
              </a:rPr>
              <a:t>nsertion sort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0" t="0" r="0" b="0"/>
            </a:stretch>
          </a:blipFill>
        </p:spPr>
      </p:sp>
      <p:sp>
        <p:nvSpPr>
          <p:cNvPr name="Freeform 3" id="3"/>
          <p:cNvSpPr/>
          <p:nvPr/>
        </p:nvSpPr>
        <p:spPr>
          <a:xfrm flipH="false" flipV="false" rot="0">
            <a:off x="1493598" y="1022931"/>
            <a:ext cx="6644484" cy="5269338"/>
          </a:xfrm>
          <a:custGeom>
            <a:avLst/>
            <a:gdLst/>
            <a:ahLst/>
            <a:cxnLst/>
            <a:rect r="r" b="b" t="t" l="l"/>
            <a:pathLst>
              <a:path h="5269338" w="6644484">
                <a:moveTo>
                  <a:pt x="0" y="0"/>
                </a:moveTo>
                <a:lnTo>
                  <a:pt x="6644483" y="0"/>
                </a:lnTo>
                <a:lnTo>
                  <a:pt x="6644483" y="5269338"/>
                </a:lnTo>
                <a:lnTo>
                  <a:pt x="0" y="5269338"/>
                </a:lnTo>
                <a:lnTo>
                  <a:pt x="0" y="0"/>
                </a:lnTo>
                <a:close/>
              </a:path>
            </a:pathLst>
          </a:custGeom>
          <a:blipFill>
            <a:blip r:embed="rId3"/>
            <a:stretch>
              <a:fillRect l="0" t="0" r="-1834" b="0"/>
            </a:stretch>
          </a:blipFill>
        </p:spPr>
      </p:sp>
      <p:sp>
        <p:nvSpPr>
          <p:cNvPr name="TextBox 4" id="4"/>
          <p:cNvSpPr txBox="true"/>
          <p:nvPr/>
        </p:nvSpPr>
        <p:spPr>
          <a:xfrm rot="0">
            <a:off x="7416649" y="7046463"/>
            <a:ext cx="2011680" cy="307552"/>
          </a:xfrm>
          <a:prstGeom prst="rect">
            <a:avLst/>
          </a:prstGeom>
        </p:spPr>
        <p:txBody>
          <a:bodyPr anchor="t" rtlCol="false" tIns="0" lIns="0" bIns="0" rIns="0">
            <a:spAutoFit/>
          </a:bodyPr>
          <a:lstStyle/>
          <a:p>
            <a:pPr algn="r">
              <a:lnSpc>
                <a:spcPts val="1535"/>
              </a:lnSpc>
            </a:pPr>
            <a:r>
              <a:rPr lang="en-US" sz="1279" b="true">
                <a:solidFill>
                  <a:srgbClr val="FFFFFF"/>
                </a:solidFill>
                <a:latin typeface="Lato Bold"/>
                <a:ea typeface="Lato Bold"/>
                <a:cs typeface="Lato Bold"/>
                <a:sym typeface="Lato Bold"/>
              </a:rPr>
              <a:t>4</a:t>
            </a:r>
          </a:p>
        </p:txBody>
      </p:sp>
      <p:sp>
        <p:nvSpPr>
          <p:cNvPr name="TextBox 5" id="5"/>
          <p:cNvSpPr txBox="true"/>
          <p:nvPr/>
        </p:nvSpPr>
        <p:spPr>
          <a:xfrm rot="0">
            <a:off x="279525" y="129481"/>
            <a:ext cx="5270650" cy="466725"/>
          </a:xfrm>
          <a:prstGeom prst="rect">
            <a:avLst/>
          </a:prstGeom>
        </p:spPr>
        <p:txBody>
          <a:bodyPr anchor="t" rtlCol="false" tIns="0" lIns="0" bIns="0" rIns="0">
            <a:spAutoFit/>
          </a:bodyPr>
          <a:lstStyle/>
          <a:p>
            <a:pPr algn="l">
              <a:lnSpc>
                <a:spcPts val="3600"/>
              </a:lnSpc>
              <a:spcBef>
                <a:spcPct val="0"/>
              </a:spcBef>
            </a:pPr>
            <a:r>
              <a:rPr lang="en-US" b="true" sz="3000">
                <a:solidFill>
                  <a:srgbClr val="FFFFFF"/>
                </a:solidFill>
                <a:latin typeface="Lato Bold"/>
                <a:ea typeface="Lato Bold"/>
                <a:cs typeface="Lato Bold"/>
                <a:sym typeface="Lato Bold"/>
              </a:rPr>
              <a:t>Phần 3: Sơ đồ use case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0" t="0" r="0" b="0"/>
            </a:stretch>
          </a:blipFill>
        </p:spPr>
      </p:sp>
      <p:sp>
        <p:nvSpPr>
          <p:cNvPr name="Freeform 3" id="3"/>
          <p:cNvSpPr/>
          <p:nvPr/>
        </p:nvSpPr>
        <p:spPr>
          <a:xfrm flipH="false" flipV="false" rot="0">
            <a:off x="1201377" y="1480725"/>
            <a:ext cx="6741637" cy="5102955"/>
          </a:xfrm>
          <a:custGeom>
            <a:avLst/>
            <a:gdLst/>
            <a:ahLst/>
            <a:cxnLst/>
            <a:rect r="r" b="b" t="t" l="l"/>
            <a:pathLst>
              <a:path h="5102955" w="6741637">
                <a:moveTo>
                  <a:pt x="0" y="0"/>
                </a:moveTo>
                <a:lnTo>
                  <a:pt x="6741637" y="0"/>
                </a:lnTo>
                <a:lnTo>
                  <a:pt x="6741637" y="5102955"/>
                </a:lnTo>
                <a:lnTo>
                  <a:pt x="0" y="5102955"/>
                </a:lnTo>
                <a:lnTo>
                  <a:pt x="0" y="0"/>
                </a:lnTo>
                <a:close/>
              </a:path>
            </a:pathLst>
          </a:custGeom>
          <a:blipFill>
            <a:blip r:embed="rId3"/>
            <a:stretch>
              <a:fillRect l="0" t="-606" r="0" b="-606"/>
            </a:stretch>
          </a:blipFill>
        </p:spPr>
      </p:sp>
      <p:sp>
        <p:nvSpPr>
          <p:cNvPr name="TextBox 4" id="4"/>
          <p:cNvSpPr txBox="true"/>
          <p:nvPr/>
        </p:nvSpPr>
        <p:spPr>
          <a:xfrm rot="0">
            <a:off x="7416649" y="6961932"/>
            <a:ext cx="2011680" cy="307552"/>
          </a:xfrm>
          <a:prstGeom prst="rect">
            <a:avLst/>
          </a:prstGeom>
        </p:spPr>
        <p:txBody>
          <a:bodyPr anchor="t" rtlCol="false" tIns="0" lIns="0" bIns="0" rIns="0">
            <a:spAutoFit/>
          </a:bodyPr>
          <a:lstStyle/>
          <a:p>
            <a:pPr algn="r">
              <a:lnSpc>
                <a:spcPts val="1535"/>
              </a:lnSpc>
            </a:pPr>
            <a:r>
              <a:rPr lang="en-US" sz="1279" b="true">
                <a:solidFill>
                  <a:srgbClr val="FFFFFF"/>
                </a:solidFill>
                <a:latin typeface="Lato Bold"/>
                <a:ea typeface="Lato Bold"/>
                <a:cs typeface="Lato Bold"/>
                <a:sym typeface="Lato Bold"/>
              </a:rPr>
              <a:t>5</a:t>
            </a:r>
          </a:p>
        </p:txBody>
      </p:sp>
      <p:sp>
        <p:nvSpPr>
          <p:cNvPr name="TextBox 5" id="5"/>
          <p:cNvSpPr txBox="true"/>
          <p:nvPr/>
        </p:nvSpPr>
        <p:spPr>
          <a:xfrm rot="0">
            <a:off x="279525" y="129481"/>
            <a:ext cx="5270650" cy="466725"/>
          </a:xfrm>
          <a:prstGeom prst="rect">
            <a:avLst/>
          </a:prstGeom>
        </p:spPr>
        <p:txBody>
          <a:bodyPr anchor="t" rtlCol="false" tIns="0" lIns="0" bIns="0" rIns="0">
            <a:spAutoFit/>
          </a:bodyPr>
          <a:lstStyle/>
          <a:p>
            <a:pPr algn="l">
              <a:lnSpc>
                <a:spcPts val="3600"/>
              </a:lnSpc>
              <a:spcBef>
                <a:spcPct val="0"/>
              </a:spcBef>
            </a:pPr>
            <a:r>
              <a:rPr lang="en-US" b="true" sz="3000">
                <a:solidFill>
                  <a:srgbClr val="FFFFFF"/>
                </a:solidFill>
                <a:latin typeface="Lato Bold"/>
                <a:ea typeface="Lato Bold"/>
                <a:cs typeface="Lato Bold"/>
                <a:sym typeface="Lato Bold"/>
              </a:rPr>
              <a:t>Phần 4:  Sơ đồ class diagram</a:t>
            </a:r>
          </a:p>
        </p:txBody>
      </p:sp>
      <p:sp>
        <p:nvSpPr>
          <p:cNvPr name="TextBox 6" id="6"/>
          <p:cNvSpPr txBox="true"/>
          <p:nvPr/>
        </p:nvSpPr>
        <p:spPr>
          <a:xfrm rot="0">
            <a:off x="279525" y="1261650"/>
            <a:ext cx="1686163" cy="219075"/>
          </a:xfrm>
          <a:prstGeom prst="rect">
            <a:avLst/>
          </a:prstGeom>
        </p:spPr>
        <p:txBody>
          <a:bodyPr anchor="t" rtlCol="false" tIns="0" lIns="0" bIns="0" rIns="0">
            <a:spAutoFit/>
          </a:bodyPr>
          <a:lstStyle/>
          <a:p>
            <a:pPr algn="ctr">
              <a:lnSpc>
                <a:spcPts val="1775"/>
              </a:lnSpc>
              <a:spcBef>
                <a:spcPct val="0"/>
              </a:spcBef>
            </a:pPr>
            <a:r>
              <a:rPr lang="en-US" b="true" sz="1479">
                <a:solidFill>
                  <a:srgbClr val="000000"/>
                </a:solidFill>
                <a:latin typeface="Lato Bold"/>
                <a:ea typeface="Lato Bold"/>
                <a:cs typeface="Lato Bold"/>
                <a:sym typeface="Lato Bold"/>
              </a:rPr>
              <a:t>4.1. Sơ đồ tổng quát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0" t="0" r="0" b="0"/>
            </a:stretch>
          </a:blipFill>
        </p:spPr>
      </p:sp>
      <p:sp>
        <p:nvSpPr>
          <p:cNvPr name="Freeform 3" id="3"/>
          <p:cNvSpPr/>
          <p:nvPr/>
        </p:nvSpPr>
        <p:spPr>
          <a:xfrm flipH="false" flipV="false" rot="0">
            <a:off x="2664906" y="1631647"/>
            <a:ext cx="3960911" cy="4952033"/>
          </a:xfrm>
          <a:custGeom>
            <a:avLst/>
            <a:gdLst/>
            <a:ahLst/>
            <a:cxnLst/>
            <a:rect r="r" b="b" t="t" l="l"/>
            <a:pathLst>
              <a:path h="4952033" w="3960911">
                <a:moveTo>
                  <a:pt x="0" y="0"/>
                </a:moveTo>
                <a:lnTo>
                  <a:pt x="3960910" y="0"/>
                </a:lnTo>
                <a:lnTo>
                  <a:pt x="3960910" y="4952033"/>
                </a:lnTo>
                <a:lnTo>
                  <a:pt x="0" y="4952033"/>
                </a:lnTo>
                <a:lnTo>
                  <a:pt x="0" y="0"/>
                </a:lnTo>
                <a:close/>
              </a:path>
            </a:pathLst>
          </a:custGeom>
          <a:blipFill>
            <a:blip r:embed="rId3"/>
            <a:stretch>
              <a:fillRect l="-358" t="0" r="-358" b="0"/>
            </a:stretch>
          </a:blipFill>
        </p:spPr>
      </p:sp>
      <p:sp>
        <p:nvSpPr>
          <p:cNvPr name="TextBox 4" id="4"/>
          <p:cNvSpPr txBox="true"/>
          <p:nvPr/>
        </p:nvSpPr>
        <p:spPr>
          <a:xfrm rot="0">
            <a:off x="7416649" y="6961932"/>
            <a:ext cx="2011680" cy="307552"/>
          </a:xfrm>
          <a:prstGeom prst="rect">
            <a:avLst/>
          </a:prstGeom>
        </p:spPr>
        <p:txBody>
          <a:bodyPr anchor="t" rtlCol="false" tIns="0" lIns="0" bIns="0" rIns="0">
            <a:spAutoFit/>
          </a:bodyPr>
          <a:lstStyle/>
          <a:p>
            <a:pPr algn="r">
              <a:lnSpc>
                <a:spcPts val="1535"/>
              </a:lnSpc>
            </a:pPr>
            <a:r>
              <a:rPr lang="en-US" sz="1279" b="true">
                <a:solidFill>
                  <a:srgbClr val="FFFFFF"/>
                </a:solidFill>
                <a:latin typeface="Lato Bold"/>
                <a:ea typeface="Lato Bold"/>
                <a:cs typeface="Lato Bold"/>
                <a:sym typeface="Lato Bold"/>
              </a:rPr>
              <a:t>5</a:t>
            </a:r>
          </a:p>
        </p:txBody>
      </p:sp>
      <p:sp>
        <p:nvSpPr>
          <p:cNvPr name="TextBox 5" id="5"/>
          <p:cNvSpPr txBox="true"/>
          <p:nvPr/>
        </p:nvSpPr>
        <p:spPr>
          <a:xfrm rot="0">
            <a:off x="279525" y="129481"/>
            <a:ext cx="5270650" cy="466725"/>
          </a:xfrm>
          <a:prstGeom prst="rect">
            <a:avLst/>
          </a:prstGeom>
        </p:spPr>
        <p:txBody>
          <a:bodyPr anchor="t" rtlCol="false" tIns="0" lIns="0" bIns="0" rIns="0">
            <a:spAutoFit/>
          </a:bodyPr>
          <a:lstStyle/>
          <a:p>
            <a:pPr algn="l">
              <a:lnSpc>
                <a:spcPts val="3600"/>
              </a:lnSpc>
              <a:spcBef>
                <a:spcPct val="0"/>
              </a:spcBef>
            </a:pPr>
            <a:r>
              <a:rPr lang="en-US" b="true" sz="3000">
                <a:solidFill>
                  <a:srgbClr val="FFFFFF"/>
                </a:solidFill>
                <a:latin typeface="Lato Bold"/>
                <a:ea typeface="Lato Bold"/>
                <a:cs typeface="Lato Bold"/>
                <a:sym typeface="Lato Bold"/>
              </a:rPr>
              <a:t>Phần 4:  Sơ đồ class diagram</a:t>
            </a:r>
          </a:p>
        </p:txBody>
      </p:sp>
      <p:sp>
        <p:nvSpPr>
          <p:cNvPr name="TextBox 6" id="6"/>
          <p:cNvSpPr txBox="true"/>
          <p:nvPr/>
        </p:nvSpPr>
        <p:spPr>
          <a:xfrm rot="0">
            <a:off x="279525" y="1292203"/>
            <a:ext cx="2385381" cy="220486"/>
          </a:xfrm>
          <a:prstGeom prst="rect">
            <a:avLst/>
          </a:prstGeom>
        </p:spPr>
        <p:txBody>
          <a:bodyPr anchor="t" rtlCol="false" tIns="0" lIns="0" bIns="0" rIns="0">
            <a:spAutoFit/>
          </a:bodyPr>
          <a:lstStyle/>
          <a:p>
            <a:pPr algn="ctr">
              <a:lnSpc>
                <a:spcPts val="1777"/>
              </a:lnSpc>
              <a:spcBef>
                <a:spcPct val="0"/>
              </a:spcBef>
            </a:pPr>
            <a:r>
              <a:rPr lang="en-US" b="true" sz="1481">
                <a:solidFill>
                  <a:srgbClr val="000000"/>
                </a:solidFill>
                <a:latin typeface="Lato Bold"/>
                <a:ea typeface="Lato Bold"/>
                <a:cs typeface="Lato Bold"/>
                <a:sym typeface="Lato Bold"/>
              </a:rPr>
              <a:t>4.2. Sơ đồ lớp SortAlgorithm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0" t="0" r="0" b="0"/>
            </a:stretch>
          </a:blipFill>
        </p:spPr>
      </p:sp>
      <p:sp>
        <p:nvSpPr>
          <p:cNvPr name="Freeform 3" id="3"/>
          <p:cNvSpPr/>
          <p:nvPr/>
        </p:nvSpPr>
        <p:spPr>
          <a:xfrm flipH="false" flipV="false" rot="0">
            <a:off x="731520" y="2864130"/>
            <a:ext cx="3609588" cy="3719550"/>
          </a:xfrm>
          <a:custGeom>
            <a:avLst/>
            <a:gdLst/>
            <a:ahLst/>
            <a:cxnLst/>
            <a:rect r="r" b="b" t="t" l="l"/>
            <a:pathLst>
              <a:path h="3719550" w="3609588">
                <a:moveTo>
                  <a:pt x="0" y="0"/>
                </a:moveTo>
                <a:lnTo>
                  <a:pt x="3609588" y="0"/>
                </a:lnTo>
                <a:lnTo>
                  <a:pt x="3609588" y="3719550"/>
                </a:lnTo>
                <a:lnTo>
                  <a:pt x="0" y="3719550"/>
                </a:lnTo>
                <a:lnTo>
                  <a:pt x="0" y="0"/>
                </a:lnTo>
                <a:close/>
              </a:path>
            </a:pathLst>
          </a:custGeom>
          <a:blipFill>
            <a:blip r:embed="rId3"/>
            <a:stretch>
              <a:fillRect l="0" t="0" r="0" b="-5240"/>
            </a:stretch>
          </a:blipFill>
        </p:spPr>
      </p:sp>
      <p:sp>
        <p:nvSpPr>
          <p:cNvPr name="Freeform 4" id="4"/>
          <p:cNvSpPr/>
          <p:nvPr/>
        </p:nvSpPr>
        <p:spPr>
          <a:xfrm flipH="false" flipV="false" rot="0">
            <a:off x="5096051" y="2920154"/>
            <a:ext cx="3604605" cy="3663526"/>
          </a:xfrm>
          <a:custGeom>
            <a:avLst/>
            <a:gdLst/>
            <a:ahLst/>
            <a:cxnLst/>
            <a:rect r="r" b="b" t="t" l="l"/>
            <a:pathLst>
              <a:path h="3663526" w="3604605">
                <a:moveTo>
                  <a:pt x="0" y="0"/>
                </a:moveTo>
                <a:lnTo>
                  <a:pt x="3604605" y="0"/>
                </a:lnTo>
                <a:lnTo>
                  <a:pt x="3604605" y="3663526"/>
                </a:lnTo>
                <a:lnTo>
                  <a:pt x="0" y="3663526"/>
                </a:lnTo>
                <a:lnTo>
                  <a:pt x="0" y="0"/>
                </a:lnTo>
                <a:close/>
              </a:path>
            </a:pathLst>
          </a:custGeom>
          <a:blipFill>
            <a:blip r:embed="rId4"/>
            <a:stretch>
              <a:fillRect l="0" t="0" r="0" b="-7143"/>
            </a:stretch>
          </a:blipFill>
        </p:spPr>
      </p:sp>
      <p:sp>
        <p:nvSpPr>
          <p:cNvPr name="TextBox 5" id="5"/>
          <p:cNvSpPr txBox="true"/>
          <p:nvPr/>
        </p:nvSpPr>
        <p:spPr>
          <a:xfrm rot="0">
            <a:off x="7416649" y="6961932"/>
            <a:ext cx="2011680" cy="307552"/>
          </a:xfrm>
          <a:prstGeom prst="rect">
            <a:avLst/>
          </a:prstGeom>
        </p:spPr>
        <p:txBody>
          <a:bodyPr anchor="t" rtlCol="false" tIns="0" lIns="0" bIns="0" rIns="0">
            <a:spAutoFit/>
          </a:bodyPr>
          <a:lstStyle/>
          <a:p>
            <a:pPr algn="r">
              <a:lnSpc>
                <a:spcPts val="1535"/>
              </a:lnSpc>
            </a:pPr>
            <a:r>
              <a:rPr lang="en-US" sz="1279" b="true">
                <a:solidFill>
                  <a:srgbClr val="FFFFFF"/>
                </a:solidFill>
                <a:latin typeface="Lato Bold"/>
                <a:ea typeface="Lato Bold"/>
                <a:cs typeface="Lato Bold"/>
                <a:sym typeface="Lato Bold"/>
              </a:rPr>
              <a:t>5</a:t>
            </a:r>
          </a:p>
        </p:txBody>
      </p:sp>
      <p:sp>
        <p:nvSpPr>
          <p:cNvPr name="TextBox 6" id="6"/>
          <p:cNvSpPr txBox="true"/>
          <p:nvPr/>
        </p:nvSpPr>
        <p:spPr>
          <a:xfrm rot="0">
            <a:off x="279525" y="129481"/>
            <a:ext cx="9340033" cy="466725"/>
          </a:xfrm>
          <a:prstGeom prst="rect">
            <a:avLst/>
          </a:prstGeom>
        </p:spPr>
        <p:txBody>
          <a:bodyPr anchor="t" rtlCol="false" tIns="0" lIns="0" bIns="0" rIns="0">
            <a:spAutoFit/>
          </a:bodyPr>
          <a:lstStyle/>
          <a:p>
            <a:pPr algn="l">
              <a:lnSpc>
                <a:spcPts val="3600"/>
              </a:lnSpc>
              <a:spcBef>
                <a:spcPct val="0"/>
              </a:spcBef>
            </a:pPr>
            <a:r>
              <a:rPr lang="en-US" b="true" sz="3000">
                <a:solidFill>
                  <a:srgbClr val="FFFFFF"/>
                </a:solidFill>
                <a:latin typeface="Lato Bold"/>
                <a:ea typeface="Lato Bold"/>
                <a:cs typeface="Lato Bold"/>
                <a:sym typeface="Lato Bold"/>
              </a:rPr>
              <a:t>Phần 5:  Kĩ thuật OOP áp dụng trong Project</a:t>
            </a:r>
          </a:p>
        </p:txBody>
      </p:sp>
      <p:sp>
        <p:nvSpPr>
          <p:cNvPr name="TextBox 7" id="7"/>
          <p:cNvSpPr txBox="true"/>
          <p:nvPr/>
        </p:nvSpPr>
        <p:spPr>
          <a:xfrm rot="0">
            <a:off x="279525" y="1295571"/>
            <a:ext cx="2477453" cy="219075"/>
          </a:xfrm>
          <a:prstGeom prst="rect">
            <a:avLst/>
          </a:prstGeom>
        </p:spPr>
        <p:txBody>
          <a:bodyPr anchor="t" rtlCol="false" tIns="0" lIns="0" bIns="0" rIns="0">
            <a:spAutoFit/>
          </a:bodyPr>
          <a:lstStyle/>
          <a:p>
            <a:pPr algn="ctr">
              <a:lnSpc>
                <a:spcPts val="1775"/>
              </a:lnSpc>
              <a:spcBef>
                <a:spcPct val="0"/>
              </a:spcBef>
            </a:pPr>
            <a:r>
              <a:rPr lang="en-US" b="true" sz="1479">
                <a:solidFill>
                  <a:srgbClr val="000000"/>
                </a:solidFill>
                <a:latin typeface="Lato Bold"/>
                <a:ea typeface="Lato Bold"/>
                <a:cs typeface="Lato Bold"/>
                <a:sym typeface="Lato Bold"/>
              </a:rPr>
              <a:t>5.1. Đóng gói (Encapsulation):</a:t>
            </a:r>
          </a:p>
        </p:txBody>
      </p:sp>
      <p:sp>
        <p:nvSpPr>
          <p:cNvPr name="TextBox 8" id="8"/>
          <p:cNvSpPr txBox="true"/>
          <p:nvPr/>
        </p:nvSpPr>
        <p:spPr>
          <a:xfrm rot="0">
            <a:off x="438501" y="1686527"/>
            <a:ext cx="9315099" cy="1233627"/>
          </a:xfrm>
          <a:prstGeom prst="rect">
            <a:avLst/>
          </a:prstGeom>
        </p:spPr>
        <p:txBody>
          <a:bodyPr anchor="t" rtlCol="false" tIns="0" lIns="0" bIns="0" rIns="0">
            <a:spAutoFit/>
          </a:bodyPr>
          <a:lstStyle/>
          <a:p>
            <a:pPr algn="l" marL="276353" indent="-138176" lvl="1">
              <a:lnSpc>
                <a:spcPts val="2022"/>
              </a:lnSpc>
              <a:buFont typeface="Arial"/>
              <a:buChar char="•"/>
            </a:pPr>
            <a:r>
              <a:rPr lang="en-US" b="true" sz="1280">
                <a:solidFill>
                  <a:srgbClr val="000000"/>
                </a:solidFill>
                <a:latin typeface="Lato Bold"/>
                <a:ea typeface="Lato Bold"/>
                <a:cs typeface="Lato Bold"/>
                <a:sym typeface="Lato Bold"/>
              </a:rPr>
              <a:t>Bảo vệ dữ liệu:Mảng array và vùng hiển thị arrayDisplay trong lớp SortInputGUI được đóng gói, tránh việc truy cập trực tiếp từ bên ngoài. Các phương thức như generateRandomArray() và inputArrayManually() quản lý và thay đổi mảng, bảo vệ dữ liệu. </a:t>
            </a:r>
          </a:p>
          <a:p>
            <a:pPr algn="l" marL="276353" indent="-138176" lvl="1">
              <a:lnSpc>
                <a:spcPts val="2022"/>
              </a:lnSpc>
              <a:buFont typeface="Arial"/>
              <a:buChar char="•"/>
            </a:pPr>
            <a:r>
              <a:rPr lang="en-US" b="true" sz="1280">
                <a:solidFill>
                  <a:srgbClr val="000000"/>
                </a:solidFill>
                <a:latin typeface="Lato Bold"/>
                <a:ea typeface="Lato Bold"/>
                <a:cs typeface="Lato Bold"/>
                <a:sym typeface="Lato Bold"/>
              </a:rPr>
              <a:t>Đóng gói hành vi:Hành vi như tạo mảng ngẫu nhiên hoặc nhập mảng thủ công được đóng gói trong các phương thức, giúp người dùng chỉ cần sử dụng chức năng mà không cần biết chi tiết cách thức.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0" t="0" r="0" b="0"/>
            </a:stretch>
          </a:blipFill>
        </p:spPr>
      </p:sp>
      <p:sp>
        <p:nvSpPr>
          <p:cNvPr name="AutoShape 3" id="3"/>
          <p:cNvSpPr/>
          <p:nvPr/>
        </p:nvSpPr>
        <p:spPr>
          <a:xfrm>
            <a:off x="4640033" y="4753098"/>
            <a:ext cx="634771" cy="0"/>
          </a:xfrm>
          <a:prstGeom prst="line">
            <a:avLst/>
          </a:prstGeom>
          <a:ln cap="flat" w="38100">
            <a:solidFill>
              <a:srgbClr val="000000"/>
            </a:solidFill>
            <a:prstDash val="solid"/>
            <a:headEnd type="none" len="sm" w="sm"/>
            <a:tailEnd type="arrow" len="sm" w="med"/>
          </a:ln>
        </p:spPr>
      </p:sp>
      <p:sp>
        <p:nvSpPr>
          <p:cNvPr name="Freeform 4" id="4"/>
          <p:cNvSpPr/>
          <p:nvPr/>
        </p:nvSpPr>
        <p:spPr>
          <a:xfrm flipH="false" flipV="false" rot="0">
            <a:off x="279525" y="3817019"/>
            <a:ext cx="4208108" cy="2522305"/>
          </a:xfrm>
          <a:custGeom>
            <a:avLst/>
            <a:gdLst/>
            <a:ahLst/>
            <a:cxnLst/>
            <a:rect r="r" b="b" t="t" l="l"/>
            <a:pathLst>
              <a:path h="2522305" w="4208108">
                <a:moveTo>
                  <a:pt x="0" y="0"/>
                </a:moveTo>
                <a:lnTo>
                  <a:pt x="4208108" y="0"/>
                </a:lnTo>
                <a:lnTo>
                  <a:pt x="4208108" y="2522305"/>
                </a:lnTo>
                <a:lnTo>
                  <a:pt x="0" y="2522305"/>
                </a:lnTo>
                <a:lnTo>
                  <a:pt x="0" y="0"/>
                </a:lnTo>
                <a:close/>
              </a:path>
            </a:pathLst>
          </a:custGeom>
          <a:blipFill>
            <a:blip r:embed="rId3"/>
            <a:stretch>
              <a:fillRect l="0" t="-289" r="0" b="-289"/>
            </a:stretch>
          </a:blipFill>
        </p:spPr>
      </p:sp>
      <p:sp>
        <p:nvSpPr>
          <p:cNvPr name="Freeform 5" id="5"/>
          <p:cNvSpPr/>
          <p:nvPr/>
        </p:nvSpPr>
        <p:spPr>
          <a:xfrm flipH="false" flipV="false" rot="0">
            <a:off x="5427203" y="3126380"/>
            <a:ext cx="4192354" cy="3212944"/>
          </a:xfrm>
          <a:custGeom>
            <a:avLst/>
            <a:gdLst/>
            <a:ahLst/>
            <a:cxnLst/>
            <a:rect r="r" b="b" t="t" l="l"/>
            <a:pathLst>
              <a:path h="3212944" w="4192354">
                <a:moveTo>
                  <a:pt x="0" y="0"/>
                </a:moveTo>
                <a:lnTo>
                  <a:pt x="4192355" y="0"/>
                </a:lnTo>
                <a:lnTo>
                  <a:pt x="4192355" y="3212944"/>
                </a:lnTo>
                <a:lnTo>
                  <a:pt x="0" y="3212944"/>
                </a:lnTo>
                <a:lnTo>
                  <a:pt x="0" y="0"/>
                </a:lnTo>
                <a:close/>
              </a:path>
            </a:pathLst>
          </a:custGeom>
          <a:blipFill>
            <a:blip r:embed="rId4"/>
            <a:stretch>
              <a:fillRect l="0" t="0" r="0" b="0"/>
            </a:stretch>
          </a:blipFill>
        </p:spPr>
      </p:sp>
      <p:sp>
        <p:nvSpPr>
          <p:cNvPr name="TextBox 6" id="6"/>
          <p:cNvSpPr txBox="true"/>
          <p:nvPr/>
        </p:nvSpPr>
        <p:spPr>
          <a:xfrm rot="0">
            <a:off x="7416649" y="6961932"/>
            <a:ext cx="2011680" cy="307552"/>
          </a:xfrm>
          <a:prstGeom prst="rect">
            <a:avLst/>
          </a:prstGeom>
        </p:spPr>
        <p:txBody>
          <a:bodyPr anchor="t" rtlCol="false" tIns="0" lIns="0" bIns="0" rIns="0">
            <a:spAutoFit/>
          </a:bodyPr>
          <a:lstStyle/>
          <a:p>
            <a:pPr algn="r">
              <a:lnSpc>
                <a:spcPts val="1535"/>
              </a:lnSpc>
            </a:pPr>
            <a:r>
              <a:rPr lang="en-US" sz="1279" b="true">
                <a:solidFill>
                  <a:srgbClr val="FFFFFF"/>
                </a:solidFill>
                <a:latin typeface="Lato Bold"/>
                <a:ea typeface="Lato Bold"/>
                <a:cs typeface="Lato Bold"/>
                <a:sym typeface="Lato Bold"/>
              </a:rPr>
              <a:t>5</a:t>
            </a:r>
          </a:p>
        </p:txBody>
      </p:sp>
      <p:sp>
        <p:nvSpPr>
          <p:cNvPr name="TextBox 7" id="7"/>
          <p:cNvSpPr txBox="true"/>
          <p:nvPr/>
        </p:nvSpPr>
        <p:spPr>
          <a:xfrm rot="0">
            <a:off x="279525" y="129481"/>
            <a:ext cx="9340033" cy="466725"/>
          </a:xfrm>
          <a:prstGeom prst="rect">
            <a:avLst/>
          </a:prstGeom>
        </p:spPr>
        <p:txBody>
          <a:bodyPr anchor="t" rtlCol="false" tIns="0" lIns="0" bIns="0" rIns="0">
            <a:spAutoFit/>
          </a:bodyPr>
          <a:lstStyle/>
          <a:p>
            <a:pPr algn="l">
              <a:lnSpc>
                <a:spcPts val="3600"/>
              </a:lnSpc>
              <a:spcBef>
                <a:spcPct val="0"/>
              </a:spcBef>
            </a:pPr>
            <a:r>
              <a:rPr lang="en-US" b="true" sz="3000">
                <a:solidFill>
                  <a:srgbClr val="FFFFFF"/>
                </a:solidFill>
                <a:latin typeface="Lato Bold"/>
                <a:ea typeface="Lato Bold"/>
                <a:cs typeface="Lato Bold"/>
                <a:sym typeface="Lato Bold"/>
              </a:rPr>
              <a:t>Phần 5:  Kĩ thuật OOP áp dụng trong Project</a:t>
            </a:r>
          </a:p>
        </p:txBody>
      </p:sp>
      <p:sp>
        <p:nvSpPr>
          <p:cNvPr name="TextBox 8" id="8"/>
          <p:cNvSpPr txBox="true"/>
          <p:nvPr/>
        </p:nvSpPr>
        <p:spPr>
          <a:xfrm rot="0">
            <a:off x="279525" y="1295571"/>
            <a:ext cx="2167533" cy="219075"/>
          </a:xfrm>
          <a:prstGeom prst="rect">
            <a:avLst/>
          </a:prstGeom>
        </p:spPr>
        <p:txBody>
          <a:bodyPr anchor="t" rtlCol="false" tIns="0" lIns="0" bIns="0" rIns="0">
            <a:spAutoFit/>
          </a:bodyPr>
          <a:lstStyle/>
          <a:p>
            <a:pPr algn="ctr">
              <a:lnSpc>
                <a:spcPts val="1775"/>
              </a:lnSpc>
              <a:spcBef>
                <a:spcPct val="0"/>
              </a:spcBef>
            </a:pPr>
            <a:r>
              <a:rPr lang="en-US" b="true" sz="1479">
                <a:solidFill>
                  <a:srgbClr val="000000"/>
                </a:solidFill>
                <a:latin typeface="Lato Bold"/>
                <a:ea typeface="Lato Bold"/>
                <a:cs typeface="Lato Bold"/>
                <a:sym typeface="Lato Bold"/>
              </a:rPr>
              <a:t>5.2. Kế thừa (Inheritance):</a:t>
            </a:r>
          </a:p>
        </p:txBody>
      </p:sp>
      <p:sp>
        <p:nvSpPr>
          <p:cNvPr name="TextBox 9" id="9"/>
          <p:cNvSpPr txBox="true"/>
          <p:nvPr/>
        </p:nvSpPr>
        <p:spPr>
          <a:xfrm rot="0">
            <a:off x="482248" y="1653881"/>
            <a:ext cx="9271352" cy="1265250"/>
          </a:xfrm>
          <a:prstGeom prst="rect">
            <a:avLst/>
          </a:prstGeom>
        </p:spPr>
        <p:txBody>
          <a:bodyPr anchor="t" rtlCol="false" tIns="0" lIns="0" bIns="0" rIns="0">
            <a:spAutoFit/>
          </a:bodyPr>
          <a:lstStyle/>
          <a:p>
            <a:pPr algn="l" marL="276353" indent="-138176" lvl="1">
              <a:lnSpc>
                <a:spcPts val="2598"/>
              </a:lnSpc>
              <a:buFont typeface="Arial"/>
              <a:buChar char="•"/>
            </a:pPr>
            <a:r>
              <a:rPr lang="en-US" b="true" sz="1280">
                <a:solidFill>
                  <a:srgbClr val="000000"/>
                </a:solidFill>
                <a:latin typeface="Lato Bold"/>
                <a:ea typeface="Lato Bold"/>
                <a:cs typeface="Lato Bold"/>
                <a:sym typeface="Lato Bold"/>
              </a:rPr>
              <a:t>Tái sử dụng mã:Các lớp VisualBubbleSortFX, VisualInsertionSortFX, và VisualQuickSortFX có thể kế thừa từ lớp SortAlgorithm, tái sử dụng các phương thức chung như start() mà không phải viết lại mã cho từng thuật toán. </a:t>
            </a:r>
          </a:p>
          <a:p>
            <a:pPr algn="l" marL="276353" indent="-138176" lvl="1">
              <a:lnSpc>
                <a:spcPts val="2598"/>
              </a:lnSpc>
              <a:buFont typeface="Arial"/>
              <a:buChar char="•"/>
            </a:pPr>
            <a:r>
              <a:rPr lang="en-US" b="true" sz="1280">
                <a:solidFill>
                  <a:srgbClr val="000000"/>
                </a:solidFill>
                <a:latin typeface="Lato Bold"/>
                <a:ea typeface="Lato Bold"/>
                <a:cs typeface="Lato Bold"/>
                <a:sym typeface="Lato Bold"/>
              </a:rPr>
              <a:t>Mở rộng dễ dàng:Việc kế thừa giúp mở rộng mã mà không thay đổi lớp SortInputGUI. Thêm thuật toán mới chỉ cần tạo lớp mới kế thừa từ SortAlgorithm, giúp giao diện người dùng không cần thay đổi.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DAGZh06YO9c</dc:identifier>
  <dcterms:modified xsi:type="dcterms:W3CDTF">2011-08-01T06:04:30Z</dcterms:modified>
  <cp:revision>1</cp:revision>
  <dc:title>Bài Thuyết Trình Nhóm 17.pptx</dc:title>
</cp:coreProperties>
</file>